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527" r:id="rId5"/>
  </p:sldMasterIdLst>
  <p:notesMasterIdLst>
    <p:notesMasterId r:id="rId7"/>
  </p:notesMasterIdLst>
  <p:handoutMasterIdLst>
    <p:handoutMasterId r:id="rId8"/>
  </p:handoutMasterIdLst>
  <p:sldIdLst>
    <p:sldId id="276" r:id="rId6"/>
  </p:sldIdLst>
  <p:sldSz cx="9144000" cy="5143500" type="screen16x9"/>
  <p:notesSz cx="6669088" cy="9926638"/>
  <p:custShowLst>
    <p:custShow name="Tabel of Content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idemiology" id="{A16CF60F-3ED1-45E4-9C0F-3E0DDB2C3446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122">
          <p15:clr>
            <a:srgbClr val="A4A3A4"/>
          </p15:clr>
        </p15:guide>
        <p15:guide id="4" orient="horz" pos="3134">
          <p15:clr>
            <a:srgbClr val="A4A3A4"/>
          </p15:clr>
        </p15:guide>
        <p15:guide id="5" orient="horz" pos="2790">
          <p15:clr>
            <a:srgbClr val="A4A3A4"/>
          </p15:clr>
        </p15:guide>
        <p15:guide id="6" orient="horz" pos="882">
          <p15:clr>
            <a:srgbClr val="A4A3A4"/>
          </p15:clr>
        </p15:guide>
        <p15:guide id="7" orient="horz" pos="733">
          <p15:clr>
            <a:srgbClr val="A4A3A4"/>
          </p15:clr>
        </p15:guide>
        <p15:guide id="8" orient="horz" pos="2492">
          <p15:clr>
            <a:srgbClr val="A4A3A4"/>
          </p15:clr>
        </p15:guide>
        <p15:guide id="9" orient="horz" pos="2353">
          <p15:clr>
            <a:srgbClr val="A4A3A4"/>
          </p15:clr>
        </p15:guide>
        <p15:guide id="10" orient="horz" pos="2225">
          <p15:clr>
            <a:srgbClr val="A4A3A4"/>
          </p15:clr>
        </p15:guide>
        <p15:guide id="11" pos="351">
          <p15:clr>
            <a:srgbClr val="A4A3A4"/>
          </p15:clr>
        </p15:guide>
        <p15:guide id="12" pos="5465">
          <p15:clr>
            <a:srgbClr val="A4A3A4"/>
          </p15:clr>
        </p15:guide>
        <p15:guide id="13" pos="817">
          <p15:clr>
            <a:srgbClr val="A4A3A4"/>
          </p15:clr>
        </p15:guide>
        <p15:guide id="14" pos="5054">
          <p15:clr>
            <a:srgbClr val="A4A3A4"/>
          </p15:clr>
        </p15:guide>
        <p15:guide id="15" pos="4071">
          <p15:clr>
            <a:srgbClr val="A4A3A4"/>
          </p15:clr>
        </p15:guide>
        <p15:guide id="16" pos="3219">
          <p15:clr>
            <a:srgbClr val="A4A3A4"/>
          </p15:clr>
        </p15:guide>
        <p15:guide id="17" pos="697">
          <p15:clr>
            <a:srgbClr val="A4A3A4"/>
          </p15:clr>
        </p15:guide>
        <p15:guide id="18" pos="24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oen de Kort" initials="JDEK" lastIdx="4" clrIdx="0"/>
  <p:cmAuthor id="7" name="Anders Sølgaard SFP" initials="" lastIdx="2" clrIdx="7"/>
  <p:cmAuthor id="1" name="Tua Jørgensen" initials="TJ" lastIdx="78" clrIdx="1"/>
  <p:cmAuthor id="8" name="Pedro Such" initials="PSU" lastIdx="7" clrIdx="8"/>
  <p:cmAuthor id="2" name="De Jong Laird, Anne" initials="DJLA" lastIdx="2" clrIdx="2"/>
  <p:cmAuthor id="9" name="Audrey Dufour" initials="AD" lastIdx="32" clrIdx="9"/>
  <p:cmAuthor id="3" name="Author" initials="A" lastIdx="1" clrIdx="3"/>
  <p:cmAuthor id="10" name="Murat Yildirim" initials="MY" lastIdx="14" clrIdx="10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4" name="Anders Sølgaard" initials="" lastIdx="1" clrIdx="4"/>
  <p:cmAuthor id="5" name="Anders Sølgaard" initials="AS" lastIdx="5" clrIdx="5"/>
  <p:cmAuthor id="6" name="Allan Bundgaard Jakobsen" initials="ABJ" lastIdx="12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B2A499"/>
    <a:srgbClr val="DADADA"/>
    <a:srgbClr val="CCD9D3"/>
    <a:srgbClr val="99B3A8"/>
    <a:srgbClr val="717171"/>
    <a:srgbClr val="7BED45"/>
    <a:srgbClr val="7400BF"/>
    <a:srgbClr val="42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79906" autoAdjust="0"/>
  </p:normalViewPr>
  <p:slideViewPr>
    <p:cSldViewPr snapToGrid="0">
      <p:cViewPr varScale="1">
        <p:scale>
          <a:sx n="166" d="100"/>
          <a:sy n="166" d="100"/>
        </p:scale>
        <p:origin x="1734" y="162"/>
      </p:cViewPr>
      <p:guideLst>
        <p:guide orient="horz" pos="663"/>
        <p:guide orient="horz" pos="976"/>
        <p:guide orient="horz" pos="122"/>
        <p:guide orient="horz" pos="3134"/>
        <p:guide orient="horz" pos="2790"/>
        <p:guide orient="horz" pos="882"/>
        <p:guide orient="horz" pos="733"/>
        <p:guide orient="horz" pos="2492"/>
        <p:guide orient="horz" pos="2353"/>
        <p:guide orient="horz" pos="2225"/>
        <p:guide pos="351"/>
        <p:guide pos="5465"/>
        <p:guide pos="817"/>
        <p:guide pos="5054"/>
        <p:guide pos="4071"/>
        <p:guide pos="3219"/>
        <p:guide pos="697"/>
        <p:guide pos="2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35382"/>
    </p:cViewPr>
  </p:sorterViewPr>
  <p:notesViewPr>
    <p:cSldViewPr>
      <p:cViewPr varScale="1">
        <p:scale>
          <a:sx n="103" d="100"/>
          <a:sy n="103" d="100"/>
        </p:scale>
        <p:origin x="4464" y="184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15824306413406E-2"/>
          <c:y val="3.4006685263111201E-2"/>
          <c:w val="0.66115955753271904"/>
          <c:h val="0.77152541692211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Patients in remission (n=23)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67.1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D73-4282-AC35-C27E6EF2234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65.9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D73-4282-AC35-C27E6EF22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GAF Score</c:v>
                </c:pt>
                <c:pt idx="1">
                  <c:v>PSP Total Score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67.099999999999994</c:v>
                </c:pt>
                <c:pt idx="1">
                  <c:v>65.900000000000006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73-4282-AC35-C27E6EF223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Patients not in remission (n=53)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51.9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D73-4282-AC35-C27E6EF22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GAF Score</c:v>
                </c:pt>
                <c:pt idx="1">
                  <c:v>PSP Total Score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51.9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73-4282-AC35-C27E6EF22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-2088966608"/>
        <c:axId val="-2088954800"/>
      </c:barChart>
      <c:catAx>
        <c:axId val="-2088966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954800"/>
        <c:crosses val="autoZero"/>
        <c:auto val="1"/>
        <c:lblAlgn val="ctr"/>
        <c:lblOffset val="100"/>
        <c:noMultiLvlLbl val="0"/>
      </c:catAx>
      <c:valAx>
        <c:axId val="-20889548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Mean Total Score</a:t>
                </a:r>
              </a:p>
            </c:rich>
          </c:tx>
          <c:layout>
            <c:manualLayout>
              <c:xMode val="edge"/>
              <c:yMode val="edge"/>
              <c:x val="0"/>
              <c:y val="0.256863794808217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896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777830" y="1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4BD66283-B9A8-D346-9475-2E9497BADEBA}" type="datetimeFigureOut">
              <a:rPr lang="da-DK">
                <a:latin typeface="Calibri"/>
                <a:cs typeface="Calibri"/>
              </a:rPr>
              <a:pPr/>
              <a:t>23-02-2022</a:t>
            </a:fld>
            <a:endParaRPr lang="da-DK">
              <a:latin typeface="Calibri"/>
              <a:cs typeface="Calibri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da-DK">
              <a:latin typeface="Calibri"/>
              <a:cs typeface="Calibri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777830" y="9428429"/>
            <a:ext cx="2889736" cy="496503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A9123DD-567F-A44C-98E2-BCE6B58A0A8F}" type="slidenum">
              <a:rPr>
                <a:latin typeface="Calibri"/>
                <a:cs typeface="Calibri"/>
              </a:rPr>
              <a:pPr/>
              <a:t>‹#›</a:t>
            </a:fld>
            <a:endParaRPr lang="da-DK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50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4EB0D075-D187-4704-8933-055894EF18AA}" type="datetimeFigureOut">
              <a:rPr lang="da-DK" smtClean="0"/>
              <a:pPr/>
              <a:t>23-02-2022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6867" y="9428243"/>
            <a:ext cx="2890665" cy="496809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Calibri"/>
              </a:defRPr>
            </a:lvl1pPr>
          </a:lstStyle>
          <a:p>
            <a:fld id="{B0EC3A22-D2B2-4D4D-8881-E78FE694D820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67214" y="4715921"/>
            <a:ext cx="5334661" cy="4466817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279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35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6988" y="498475"/>
            <a:ext cx="6615112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76 Patients with schizophrenia were categorized by their remission status.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Cross-sectional symptomatic remission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was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defined according to the symptom-severity remission criteria proposed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by </a:t>
            </a:r>
            <a:r>
              <a:rPr lang="en-US" dirty="0" err="1">
                <a:ea typeface="Calibri"/>
                <a:cs typeface="Calibri"/>
              </a:rPr>
              <a:t>Andreasen</a:t>
            </a:r>
            <a:r>
              <a:rPr lang="en-US" dirty="0">
                <a:ea typeface="Calibri"/>
                <a:cs typeface="Calibri"/>
              </a:rPr>
              <a:t> et al (2005); however, patients hospitalized in the previous 6 months were not considered to have fulfilled the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remission criteria.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The majority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(69.7%) were not in remission.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Social functioning was evaluated with the Global Assessment of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Functioning (GAF) (Endicott et al, 1976) and the Personal and Social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Performance (PSP) scale.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Subjective quality</a:t>
            </a:r>
            <a:r>
              <a:rPr lang="en-US" baseline="0" dirty="0">
                <a:ea typeface="Calibri"/>
                <a:cs typeface="Calibri"/>
              </a:rPr>
              <a:t> of life </a:t>
            </a:r>
            <a:r>
              <a:rPr lang="en-US" dirty="0">
                <a:ea typeface="Calibri"/>
                <a:cs typeface="Calibri"/>
              </a:rPr>
              <a:t>was assessed with the World Health Organization Quality of Life measure—Abbreviated Version (WHOQOL—</a:t>
            </a:r>
            <a:r>
              <a:rPr lang="en-US" dirty="0" err="1">
                <a:ea typeface="Calibri"/>
                <a:cs typeface="Calibri"/>
              </a:rPr>
              <a:t>Bref</a:t>
            </a:r>
            <a:r>
              <a:rPr lang="en-US" dirty="0">
                <a:ea typeface="Calibri"/>
                <a:cs typeface="Calibri"/>
              </a:rPr>
              <a:t>), a generic self-report quality of life (QoL)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instrument providing 4 unweighted domain measurements: physical,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psychological, social relationships, and environment.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The neurocognitive test battery encompassed the domains of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processing speed (Wechsler Memory Scale [WMS]—Mental Tracking;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Trail Making Test Part A [TMT-A]); executive functions (Digit Span;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Trail Making Test Part B [TMT-B]); and verbal learning and memory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(California Verbal Learning Test [CVLT]).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Social functioning scores were significantly higher in remitted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patients.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Calibri"/>
                <a:cs typeface="Calibri"/>
              </a:rPr>
              <a:t>As a group, remitted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patients showed statistically significant better functioning in all the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functioning domains of the PSP except disturbing and aggressive behaviors. Only 15 patients scored ≥70 on the PSP, reflecting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mild or no functioning difficulties; however, of this number, only</a:t>
            </a:r>
            <a:r>
              <a:rPr lang="en-US" baseline="0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8 patients with a PSP total score of ≥70 were in remission.</a:t>
            </a:r>
            <a:endParaRPr lang="en-US" sz="900" dirty="0">
              <a:ea typeface="Calibri"/>
              <a:cs typeface="Calibri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ea typeface="Calibri"/>
              <a:cs typeface="Calibri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900" b="1" dirty="0">
                <a:ea typeface="Calibri"/>
                <a:cs typeface="Calibri"/>
              </a:rPr>
              <a:t>Reference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900" dirty="0" err="1"/>
              <a:t>Brissos</a:t>
            </a:r>
            <a:r>
              <a:rPr lang="en-US" sz="900" dirty="0"/>
              <a:t> S, Dias VV, </a:t>
            </a:r>
            <a:r>
              <a:rPr lang="en-US" sz="900" dirty="0" err="1"/>
              <a:t>Balanzá</a:t>
            </a:r>
            <a:r>
              <a:rPr lang="en-US" sz="900" dirty="0"/>
              <a:t>-Martinez V, </a:t>
            </a:r>
            <a:r>
              <a:rPr lang="en-US" sz="900" dirty="0" err="1"/>
              <a:t>Carita</a:t>
            </a:r>
            <a:r>
              <a:rPr lang="en-US" sz="900" dirty="0"/>
              <a:t> AI, </a:t>
            </a:r>
            <a:r>
              <a:rPr lang="en-US" sz="900" dirty="0" err="1"/>
              <a:t>Figueira</a:t>
            </a:r>
            <a:r>
              <a:rPr lang="en-US" sz="900" dirty="0"/>
              <a:t> ML. Symptomatic remission in schizophrenia patients: relationship with social functioning, quality of life, and neurocognitive performance. </a:t>
            </a:r>
            <a:r>
              <a:rPr lang="en-US" sz="900" i="1" dirty="0" err="1"/>
              <a:t>Schizophr</a:t>
            </a:r>
            <a:r>
              <a:rPr lang="en-US" sz="900" i="1" dirty="0"/>
              <a:t> Res</a:t>
            </a:r>
            <a:r>
              <a:rPr lang="en-US" sz="900" dirty="0"/>
              <a:t>. 2011;129(2-3):133-136.</a:t>
            </a:r>
            <a:endParaRPr lang="en-US" sz="900" dirty="0">
              <a:ea typeface="Calibri"/>
              <a:cs typeface="Calibri"/>
            </a:endParaRPr>
          </a:p>
          <a:p>
            <a:pPr fontAlgn="auto">
              <a:spcAft>
                <a:spcPts val="0"/>
              </a:spcAft>
              <a:defRPr/>
            </a:pPr>
            <a:endParaRPr lang="en-US" sz="900" dirty="0">
              <a:ea typeface="Calibri"/>
              <a:cs typeface="Calibri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24B4E0-3BE3-4E93-9EC1-BDF32F4CB532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6114655" y="4452835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5737225" cy="51435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0053" y="384750"/>
            <a:ext cx="2597945" cy="18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300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40053" y="740017"/>
            <a:ext cx="2597945" cy="304673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6135774" y="3764912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7614362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8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0333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74569" y="-1079898"/>
            <a:ext cx="6291263" cy="73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910387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1A1A17"/>
                </a:solidFill>
              </a:defRPr>
            </a:lvl2pPr>
            <a:lvl3pPr marL="405000" indent="-135000">
              <a:defRPr>
                <a:solidFill>
                  <a:srgbClr val="1A1A17"/>
                </a:solidFill>
              </a:defRPr>
            </a:lvl3pPr>
            <a:lvl4pPr marL="540000" indent="-135000">
              <a:defRPr>
                <a:solidFill>
                  <a:srgbClr val="1A1A17"/>
                </a:solidFill>
              </a:defRPr>
            </a:lvl4pPr>
            <a:lvl5pPr marL="675000" indent="-135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3" y="4576500"/>
            <a:ext cx="6910387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46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257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4057649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50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676778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4057648" cy="3311411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225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100097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04812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252455" y="1062589"/>
            <a:ext cx="2637900" cy="3311411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14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812897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4676869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540840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925100" cy="3311411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7112795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50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112133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404812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3819455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5526776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7234097" y="1062589"/>
            <a:ext cx="1503900" cy="3311411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050" dirty="0">
                <a:solidFill>
                  <a:srgbClr val="3F1A01"/>
                </a:solidFill>
              </a:defRPr>
            </a:lvl1pPr>
            <a:lvl2pPr>
              <a:defRPr lang="en-GB" sz="900" dirty="0">
                <a:solidFill>
                  <a:srgbClr val="3F1A01"/>
                </a:solidFill>
              </a:defRPr>
            </a:lvl2pPr>
            <a:lvl3pPr>
              <a:defRPr lang="en-GB" sz="750" dirty="0">
                <a:solidFill>
                  <a:srgbClr val="3F1A01"/>
                </a:solidFill>
              </a:defRPr>
            </a:lvl3pPr>
            <a:lvl4pPr>
              <a:defRPr lang="en-GB" sz="600" dirty="0">
                <a:solidFill>
                  <a:srgbClr val="3F1A01"/>
                </a:solidFill>
              </a:defRPr>
            </a:lvl4pPr>
            <a:lvl5pPr>
              <a:defRPr lang="en-GB" sz="450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135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5" y="1062589"/>
            <a:ext cx="2333626" cy="3311411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048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73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2538413" y="1062589"/>
            <a:ext cx="6199585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062589"/>
            <a:ext cx="2336006" cy="3311411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200" dirty="0">
                <a:solidFill>
                  <a:srgbClr val="3F1A01"/>
                </a:solidFill>
              </a:defRPr>
            </a:lvl1pPr>
            <a:lvl2pPr>
              <a:defRPr lang="en-GB" sz="105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35000" lvl="0" indent="-135000"/>
            <a:r>
              <a:rPr lang="en-US"/>
              <a:t>Click to edit Master text styles</a:t>
            </a:r>
          </a:p>
          <a:p>
            <a:pPr marL="135000" lvl="1" indent="-135000"/>
            <a:r>
              <a:rPr lang="en-US"/>
              <a:t>Second level</a:t>
            </a:r>
          </a:p>
          <a:p>
            <a:pPr marL="135000" lvl="2" indent="-135000"/>
            <a:r>
              <a:rPr lang="en-US"/>
              <a:t>Third level</a:t>
            </a:r>
          </a:p>
          <a:p>
            <a:pPr marL="135000" lvl="3" indent="-135000"/>
            <a:r>
              <a:rPr lang="en-US"/>
              <a:t>Fourth level</a:t>
            </a:r>
          </a:p>
          <a:p>
            <a:pPr marL="135000" lvl="4" indent="-135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8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2400" y="1062589"/>
            <a:ext cx="4772025" cy="3311411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1500">
                <a:solidFill>
                  <a:srgbClr val="1A1A17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04813" y="1062589"/>
            <a:ext cx="3353991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201"/>
            <a:ext cx="6910388" cy="2492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8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47706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884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5556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04959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7517606" y="3726556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199520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13750"/>
            <a:ext cx="4981575" cy="1822364"/>
          </a:xfrm>
        </p:spPr>
        <p:txBody>
          <a:bodyPr anchor="b">
            <a:normAutofit/>
          </a:bodyPr>
          <a:lstStyle>
            <a:lvl1pPr>
              <a:defRPr sz="45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3179114"/>
            <a:ext cx="4981575" cy="9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6076951" y="-1632075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409575" y="405000"/>
            <a:ext cx="503593" cy="46575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035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148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2488744" y="3333177"/>
            <a:ext cx="198899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900"/>
              </a:spcBef>
              <a:spcAft>
                <a:spcPts val="450"/>
              </a:spcAft>
              <a:buFont typeface="+mj-lt"/>
              <a:buNone/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75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75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4666262" y="1983935"/>
            <a:ext cx="1932384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404813" y="3394918"/>
            <a:ext cx="1931194" cy="1094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z="675" smtClean="0"/>
              <a:pPr/>
              <a:t>‹#›</a:t>
            </a:fld>
            <a:endParaRPr lang="en-GB" sz="675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404812" y="1057275"/>
            <a:ext cx="1931195" cy="191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75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None/>
            </a:pPr>
            <a:r>
              <a:rPr lang="en-GB" sz="75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750" dirty="0">
                <a:solidFill>
                  <a:srgbClr val="3F1A01"/>
                </a:solidFill>
                <a:latin typeface="+mn-lt"/>
              </a:rPr>
            </a:br>
            <a:r>
              <a:rPr lang="en-GB" sz="75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75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75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75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75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0" y="1226952"/>
            <a:ext cx="793334" cy="325137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6816441" y="1048432"/>
            <a:ext cx="1016793" cy="19620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Among the building blocks you find, </a:t>
            </a:r>
            <a:r>
              <a:rPr lang="en-GB" sz="750" dirty="0" err="1">
                <a:solidFill>
                  <a:srgbClr val="3F1A01"/>
                </a:solidFill>
              </a:rPr>
              <a:t>colorguides</a:t>
            </a:r>
            <a:r>
              <a:rPr lang="en-GB" sz="75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750" dirty="0">
                <a:solidFill>
                  <a:srgbClr val="3F1A01"/>
                </a:solidFill>
              </a:rPr>
              <a:t>Delete these slides after use. </a:t>
            </a:r>
            <a:r>
              <a:rPr lang="en-GB" sz="75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761405" y="3826615"/>
            <a:ext cx="12180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75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75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75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404812" y="405000"/>
            <a:ext cx="69103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05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404813" y="2909326"/>
            <a:ext cx="376773" cy="229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26" y="2135700"/>
            <a:ext cx="790253" cy="635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6963" y="3553283"/>
            <a:ext cx="541037" cy="233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893" y="1057275"/>
            <a:ext cx="703104" cy="2380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913210" y="2910104"/>
            <a:ext cx="1422797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7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203" y="1201153"/>
            <a:ext cx="329927" cy="3354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3048000" y="1058625"/>
            <a:ext cx="1422796" cy="705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75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Aft>
                <a:spcPts val="450"/>
              </a:spcAft>
              <a:buFont typeface="+mj-lt"/>
              <a:buAutoNum type="arabicPeriod"/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7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4674708" y="1051007"/>
            <a:ext cx="193238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450"/>
              </a:spcAft>
              <a:defRPr/>
            </a:pPr>
            <a:r>
              <a:rPr lang="en-GB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sz="7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7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025" y="1058625"/>
            <a:ext cx="342948" cy="5572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661" y="2061911"/>
            <a:ext cx="735221" cy="2188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2545357" y="1882837"/>
            <a:ext cx="1932383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5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  <a:defRPr/>
            </a:pPr>
            <a:r>
              <a:rPr lang="en-GB" altLang="da-DK" sz="7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7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7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75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450"/>
              </a:spcAft>
              <a:buFont typeface="+mj-lt"/>
              <a:buAutoNum type="arabicPeriod"/>
            </a:pPr>
            <a:r>
              <a:rPr lang="en-GB" sz="7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7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9311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D39FEE76-1A73-430A-AF1A-21EB4622EFE5}"/>
              </a:ext>
            </a:extLst>
          </p:cNvPr>
          <p:cNvSpPr/>
          <p:nvPr userDrawn="1"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AC97101-9FF0-4AB5-95C3-4F9568B60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D0F3BC8-489B-4987-B9DC-F38240CE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09575"/>
            <a:ext cx="4981575" cy="1579364"/>
          </a:xfrm>
        </p:spPr>
        <p:txBody>
          <a:bodyPr anchor="b"/>
          <a:lstStyle>
            <a:lvl1pPr>
              <a:defRPr sz="45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51EBF09-7C2B-468D-9554-AAC3BF90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009180"/>
            <a:ext cx="4981575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4A475326-E858-4E6E-8CE3-72FF299C3239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5593557" y="-1682353"/>
            <a:ext cx="6288881" cy="7362826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1839623C-6311-45DE-964E-EA194FEE2F62}"/>
              </a:ext>
            </a:extLst>
          </p:cNvPr>
          <p:cNvSpPr/>
          <p:nvPr userDrawn="1"/>
        </p:nvSpPr>
        <p:spPr>
          <a:xfrm>
            <a:off x="7047940" y="4406791"/>
            <a:ext cx="1690058" cy="330707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864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EE4FF2DE-3502-4420-9681-B487800F6C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4812" y="404813"/>
            <a:ext cx="6910388" cy="2000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05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B2F6F31-F384-4562-8F2C-0827FCA3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610790"/>
            <a:ext cx="6910388" cy="2492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96AAC8E-5C18-4F06-B0E9-E1260B3C48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04813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95D003-9990-4486-B46C-5A929AD5E50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73204" y="1062589"/>
            <a:ext cx="4064794" cy="3311411"/>
          </a:xfrm>
          <a:prstGeom prst="rect">
            <a:avLst/>
          </a:prstGeom>
        </p:spPr>
        <p:txBody>
          <a:bodyPr/>
          <a:lstStyle>
            <a:lvl1pPr marL="135000" indent="-135000">
              <a:defRPr sz="1200">
                <a:solidFill>
                  <a:srgbClr val="3F1A01"/>
                </a:solidFill>
              </a:defRPr>
            </a:lvl1pPr>
            <a:lvl2pPr marL="270000" indent="-135000">
              <a:defRPr sz="1050">
                <a:solidFill>
                  <a:srgbClr val="3F1A01"/>
                </a:solidFill>
              </a:defRPr>
            </a:lvl2pPr>
            <a:lvl3pPr marL="405000" indent="-135000">
              <a:defRPr>
                <a:solidFill>
                  <a:srgbClr val="3F1A01"/>
                </a:solidFill>
              </a:defRPr>
            </a:lvl3pPr>
            <a:lvl4pPr marL="540000" indent="-135000">
              <a:defRPr>
                <a:solidFill>
                  <a:srgbClr val="3F1A01"/>
                </a:solidFill>
              </a:defRPr>
            </a:lvl4pPr>
            <a:lvl5pPr marL="675000" indent="-135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31EEBE49-0314-468D-BD4B-9620C03E8D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2" y="4576500"/>
            <a:ext cx="6910388" cy="46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08000" indent="-108000">
              <a:spcBef>
                <a:spcPts val="0"/>
              </a:spcBef>
              <a:buFont typeface="+mj-lt"/>
              <a:buAutoNum type="arabicPeriod"/>
              <a:defRPr sz="675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8EAD46E-339D-4B6B-A482-BB113F38D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5017" y="4825584"/>
            <a:ext cx="44648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5718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7886700" cy="393586"/>
          </a:xfrm>
        </p:spPr>
        <p:txBody>
          <a:bodyPr anchor="t">
            <a:normAutofit/>
          </a:bodyPr>
          <a:lstStyle>
            <a:lvl1pPr>
              <a:defRPr sz="1800" b="1"/>
            </a:lvl1pPr>
          </a:lstStyle>
          <a:p>
            <a:r>
              <a:rPr lang="da-DK"/>
              <a:t>Click to add headline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031790"/>
            <a:ext cx="3918204" cy="3263504"/>
          </a:xfr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597146" y="1031790"/>
            <a:ext cx="3918204" cy="326350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add text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810368"/>
            <a:ext cx="4205288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50"/>
              </a:lnSpc>
              <a:spcBef>
                <a:spcPts val="0"/>
              </a:spcBef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a-DK"/>
              <a:t>Insert references or notes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244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2" y="404813"/>
            <a:ext cx="6910388" cy="2492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2" y="856612"/>
            <a:ext cx="6910388" cy="35189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997" y="4825584"/>
            <a:ext cx="203503" cy="1154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675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57997" y="393698"/>
            <a:ext cx="1080000" cy="211122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7517606" y="4576501"/>
            <a:ext cx="1220391" cy="477735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135000" rIns="135000" bIns="135000" rtlCol="0" anchor="ctr" anchorCtr="0">
            <a:noAutofit/>
          </a:bodyPr>
          <a:lstStyle/>
          <a:p>
            <a:pPr algn="ctr"/>
            <a:r>
              <a:rPr lang="en-GB" sz="675" dirty="0">
                <a:solidFill>
                  <a:srgbClr val="FF00FF"/>
                </a:solidFill>
              </a:rPr>
              <a:t>External logo</a:t>
            </a:r>
          </a:p>
        </p:txBody>
      </p:sp>
      <p:grpSp>
        <p:nvGrpSpPr>
          <p:cNvPr id="7" name="Group 23">
            <a:extLst>
              <a:ext uri="{FF2B5EF4-FFF2-40B4-BE49-F238E27FC236}">
                <a16:creationId xmlns:a16="http://schemas.microsoft.com/office/drawing/2014/main" id="{CBBD4793-BC93-4D2D-BEED-CC919FD04BE0}"/>
              </a:ext>
            </a:extLst>
          </p:cNvPr>
          <p:cNvGrpSpPr>
            <a:grpSpLocks/>
          </p:cNvGrpSpPr>
          <p:nvPr userDrawn="1">
            <p:custDataLst>
              <p:tags r:id="rId24"/>
            </p:custDataLst>
          </p:nvPr>
        </p:nvGrpSpPr>
        <p:grpSpPr bwMode="auto">
          <a:xfrm rot="5400000">
            <a:off x="-404813" y="1036638"/>
            <a:ext cx="163513" cy="207963"/>
            <a:chOff x="306035" y="-280498"/>
            <a:chExt cx="163140" cy="208455"/>
          </a:xfrm>
        </p:grpSpPr>
        <p:cxnSp>
          <p:nvCxnSpPr>
            <p:cNvPr id="10" name="Straight Connector 24">
              <a:extLst>
                <a:ext uri="{FF2B5EF4-FFF2-40B4-BE49-F238E27FC236}">
                  <a16:creationId xmlns:a16="http://schemas.microsoft.com/office/drawing/2014/main" id="{ECAC7F77-83EF-469D-AB0C-1EA007454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Straight Arrow Connector 25">
              <a:extLst>
                <a:ext uri="{FF2B5EF4-FFF2-40B4-BE49-F238E27FC236}">
                  <a16:creationId xmlns:a16="http://schemas.microsoft.com/office/drawing/2014/main" id="{5C279300-EF90-4C5D-BBBA-1A1E3526B0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DDB74CB1-BF99-4AA4-B571-AA6D03E477D6}"/>
              </a:ext>
            </a:extLst>
          </p:cNvPr>
          <p:cNvGrpSpPr>
            <a:grpSpLocks/>
          </p:cNvGrpSpPr>
          <p:nvPr userDrawn="1">
            <p:custDataLst>
              <p:tags r:id="rId25"/>
            </p:custDataLst>
          </p:nvPr>
        </p:nvGrpSpPr>
        <p:grpSpPr bwMode="auto">
          <a:xfrm rot="5400000">
            <a:off x="-404813" y="179388"/>
            <a:ext cx="163513" cy="207963"/>
            <a:chOff x="306035" y="-280498"/>
            <a:chExt cx="163140" cy="208455"/>
          </a:xfrm>
        </p:grpSpPr>
        <p:cxnSp>
          <p:nvCxnSpPr>
            <p:cNvPr id="13" name="Straight Connector 24">
              <a:extLst>
                <a:ext uri="{FF2B5EF4-FFF2-40B4-BE49-F238E27FC236}">
                  <a16:creationId xmlns:a16="http://schemas.microsoft.com/office/drawing/2014/main" id="{5A5BD1A6-AF9C-4F5E-9C21-C1B1332693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Straight Arrow Connector 25">
              <a:extLst>
                <a:ext uri="{FF2B5EF4-FFF2-40B4-BE49-F238E27FC236}">
                  <a16:creationId xmlns:a16="http://schemas.microsoft.com/office/drawing/2014/main" id="{F0642BFC-7C5F-42EF-BE9E-5DA5DAAA3F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23">
            <a:extLst>
              <a:ext uri="{FF2B5EF4-FFF2-40B4-BE49-F238E27FC236}">
                <a16:creationId xmlns:a16="http://schemas.microsoft.com/office/drawing/2014/main" id="{971B6CBD-96C7-4066-9299-2FEF49CD6DCF}"/>
              </a:ext>
            </a:extLst>
          </p:cNvPr>
          <p:cNvGrpSpPr>
            <a:grpSpLocks/>
          </p:cNvGrpSpPr>
          <p:nvPr userDrawn="1">
            <p:custDataLst>
              <p:tags r:id="rId26"/>
            </p:custDataLst>
          </p:nvPr>
        </p:nvGrpSpPr>
        <p:grpSpPr bwMode="auto">
          <a:xfrm rot="16200000" flipV="1">
            <a:off x="-404813" y="4789487"/>
            <a:ext cx="163513" cy="207963"/>
            <a:chOff x="306035" y="-280498"/>
            <a:chExt cx="163140" cy="208455"/>
          </a:xfrm>
        </p:grpSpPr>
        <p:cxnSp>
          <p:nvCxnSpPr>
            <p:cNvPr id="16" name="Straight Connector 24">
              <a:extLst>
                <a:ext uri="{FF2B5EF4-FFF2-40B4-BE49-F238E27FC236}">
                  <a16:creationId xmlns:a16="http://schemas.microsoft.com/office/drawing/2014/main" id="{EBB2CD70-8715-4DED-B958-B571A9E1E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25">
              <a:extLst>
                <a:ext uri="{FF2B5EF4-FFF2-40B4-BE49-F238E27FC236}">
                  <a16:creationId xmlns:a16="http://schemas.microsoft.com/office/drawing/2014/main" id="{A8F69B38-308F-4CA4-A3E5-588E406E58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A1DCE9A-45C5-4A49-A565-8AA265D8DA6F}"/>
              </a:ext>
            </a:extLst>
          </p:cNvPr>
          <p:cNvGrpSpPr>
            <a:grpSpLocks/>
          </p:cNvGrpSpPr>
          <p:nvPr userDrawn="1">
            <p:custDataLst>
              <p:tags r:id="rId27"/>
            </p:custDataLst>
          </p:nvPr>
        </p:nvGrpSpPr>
        <p:grpSpPr bwMode="auto">
          <a:xfrm rot="5400000">
            <a:off x="-404813" y="1530350"/>
            <a:ext cx="163513" cy="207963"/>
            <a:chOff x="306035" y="-280498"/>
            <a:chExt cx="163140" cy="208455"/>
          </a:xfrm>
        </p:grpSpPr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BD0E9C09-BC01-4259-97B4-A96ED3061A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25">
              <a:extLst>
                <a:ext uri="{FF2B5EF4-FFF2-40B4-BE49-F238E27FC236}">
                  <a16:creationId xmlns:a16="http://schemas.microsoft.com/office/drawing/2014/main" id="{A16A46B6-A957-4306-A2FC-CC4602992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3">
            <a:extLst>
              <a:ext uri="{FF2B5EF4-FFF2-40B4-BE49-F238E27FC236}">
                <a16:creationId xmlns:a16="http://schemas.microsoft.com/office/drawing/2014/main" id="{CD41ABF1-ACEB-4728-819D-89CCA6694AE0}"/>
              </a:ext>
            </a:extLst>
          </p:cNvPr>
          <p:cNvGrpSpPr>
            <a:grpSpLocks/>
          </p:cNvGrpSpPr>
          <p:nvPr userDrawn="1">
            <p:custDataLst>
              <p:tags r:id="rId28"/>
            </p:custDataLst>
          </p:nvPr>
        </p:nvGrpSpPr>
        <p:grpSpPr bwMode="auto">
          <a:xfrm rot="10800000" flipH="1">
            <a:off x="557213" y="-343958"/>
            <a:ext cx="163513" cy="207963"/>
            <a:chOff x="306035" y="-280498"/>
            <a:chExt cx="163140" cy="208455"/>
          </a:xfrm>
        </p:grpSpPr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D753AB21-55F2-4F55-9936-11EA1AE32C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5">
              <a:extLst>
                <a:ext uri="{FF2B5EF4-FFF2-40B4-BE49-F238E27FC236}">
                  <a16:creationId xmlns:a16="http://schemas.microsoft.com/office/drawing/2014/main" id="{9115CD81-BCDE-4A20-B25D-FF4248FEBB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1DD190-A0C4-416C-9A61-456A47A8318D}"/>
              </a:ext>
            </a:extLst>
          </p:cNvPr>
          <p:cNvGrpSpPr>
            <a:grpSpLocks/>
          </p:cNvGrpSpPr>
          <p:nvPr userDrawn="1">
            <p:custDataLst>
              <p:tags r:id="rId29"/>
            </p:custDataLst>
          </p:nvPr>
        </p:nvGrpSpPr>
        <p:grpSpPr bwMode="auto">
          <a:xfrm rot="10800000">
            <a:off x="8512175" y="-343958"/>
            <a:ext cx="163513" cy="207963"/>
            <a:chOff x="306035" y="-280498"/>
            <a:chExt cx="163140" cy="2084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F470EC7-6CDF-4E06-A5C8-F682CA30E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36EF67-BFA6-477D-8AFC-4952B5256C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FFE4FDE5-A3A4-4119-A03E-76D89A1F1407}"/>
              </a:ext>
            </a:extLst>
          </p:cNvPr>
          <p:cNvGrpSpPr>
            <a:grpSpLocks/>
          </p:cNvGrpSpPr>
          <p:nvPr userDrawn="1">
            <p:custDataLst>
              <p:tags r:id="rId30"/>
            </p:custDataLst>
          </p:nvPr>
        </p:nvGrpSpPr>
        <p:grpSpPr bwMode="auto">
          <a:xfrm rot="5400000">
            <a:off x="-404813" y="1377950"/>
            <a:ext cx="163513" cy="207963"/>
            <a:chOff x="306035" y="-280498"/>
            <a:chExt cx="163140" cy="208455"/>
          </a:xfrm>
        </p:grpSpPr>
        <p:cxnSp>
          <p:nvCxnSpPr>
            <p:cNvPr id="28" name="Straight Connector 24">
              <a:extLst>
                <a:ext uri="{FF2B5EF4-FFF2-40B4-BE49-F238E27FC236}">
                  <a16:creationId xmlns:a16="http://schemas.microsoft.com/office/drawing/2014/main" id="{A6FB719E-487E-477D-9021-A793119733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5">
              <a:extLst>
                <a:ext uri="{FF2B5EF4-FFF2-40B4-BE49-F238E27FC236}">
                  <a16:creationId xmlns:a16="http://schemas.microsoft.com/office/drawing/2014/main" id="{4DE51F52-69A2-4C25-9E07-3E43D68F84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E74D0C3-3DE5-48B0-A57C-3747C838692B}"/>
              </a:ext>
            </a:extLst>
          </p:cNvPr>
          <p:cNvGrpSpPr>
            <a:grpSpLocks/>
          </p:cNvGrpSpPr>
          <p:nvPr userDrawn="1">
            <p:custDataLst>
              <p:tags r:id="rId31"/>
            </p:custDataLst>
          </p:nvPr>
        </p:nvGrpSpPr>
        <p:grpSpPr bwMode="auto">
          <a:xfrm rot="10800000" flipH="1">
            <a:off x="1120775" y="-343958"/>
            <a:ext cx="163513" cy="207963"/>
            <a:chOff x="306035" y="-280498"/>
            <a:chExt cx="163140" cy="208455"/>
          </a:xfrm>
        </p:grpSpPr>
        <p:cxnSp>
          <p:nvCxnSpPr>
            <p:cNvPr id="31" name="Straight Connector 24">
              <a:extLst>
                <a:ext uri="{FF2B5EF4-FFF2-40B4-BE49-F238E27FC236}">
                  <a16:creationId xmlns:a16="http://schemas.microsoft.com/office/drawing/2014/main" id="{AC42468C-0C80-48EA-97FF-D5982C7C54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5">
              <a:extLst>
                <a:ext uri="{FF2B5EF4-FFF2-40B4-BE49-F238E27FC236}">
                  <a16:creationId xmlns:a16="http://schemas.microsoft.com/office/drawing/2014/main" id="{48749183-9895-4E1B-917B-F949C2EA7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99AFB529-B774-4132-BC0E-2D34112F2F14}"/>
              </a:ext>
            </a:extLst>
          </p:cNvPr>
          <p:cNvGrpSpPr>
            <a:grpSpLocks/>
          </p:cNvGrpSpPr>
          <p:nvPr userDrawn="1">
            <p:custDataLst>
              <p:tags r:id="rId32"/>
            </p:custDataLst>
          </p:nvPr>
        </p:nvGrpSpPr>
        <p:grpSpPr bwMode="auto">
          <a:xfrm rot="10800000" flipH="1">
            <a:off x="1292755" y="-343958"/>
            <a:ext cx="163513" cy="207963"/>
            <a:chOff x="306035" y="-280498"/>
            <a:chExt cx="163140" cy="208455"/>
          </a:xfrm>
        </p:grpSpPr>
        <p:cxnSp>
          <p:nvCxnSpPr>
            <p:cNvPr id="34" name="Straight Connector 24">
              <a:extLst>
                <a:ext uri="{FF2B5EF4-FFF2-40B4-BE49-F238E27FC236}">
                  <a16:creationId xmlns:a16="http://schemas.microsoft.com/office/drawing/2014/main" id="{D9B105AF-23CA-46BB-8207-AFF8FDE96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25">
              <a:extLst>
                <a:ext uri="{FF2B5EF4-FFF2-40B4-BE49-F238E27FC236}">
                  <a16:creationId xmlns:a16="http://schemas.microsoft.com/office/drawing/2014/main" id="{0BDCB586-38BA-4815-B3D0-63CD54B40F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23">
            <a:extLst>
              <a:ext uri="{FF2B5EF4-FFF2-40B4-BE49-F238E27FC236}">
                <a16:creationId xmlns:a16="http://schemas.microsoft.com/office/drawing/2014/main" id="{7E5643EA-DA12-4153-82C0-253E569399F4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 bwMode="auto">
          <a:xfrm rot="5400000">
            <a:off x="-404813" y="1141413"/>
            <a:ext cx="163513" cy="207963"/>
            <a:chOff x="306035" y="-280498"/>
            <a:chExt cx="163140" cy="208455"/>
          </a:xfrm>
        </p:grpSpPr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372F467E-A02F-44FC-A051-3CBB9121CF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Arrow Connector 25">
              <a:extLst>
                <a:ext uri="{FF2B5EF4-FFF2-40B4-BE49-F238E27FC236}">
                  <a16:creationId xmlns:a16="http://schemas.microsoft.com/office/drawing/2014/main" id="{059FE767-C19A-4E03-B25F-0222BE7D03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2A67D45F-05F9-4079-A0E6-72EB503BCB97}"/>
              </a:ext>
            </a:extLst>
          </p:cNvPr>
          <p:cNvGrpSpPr>
            <a:grpSpLocks/>
          </p:cNvGrpSpPr>
          <p:nvPr userDrawn="1">
            <p:custDataLst>
              <p:tags r:id="rId34"/>
            </p:custDataLst>
          </p:nvPr>
        </p:nvGrpSpPr>
        <p:grpSpPr bwMode="auto">
          <a:xfrm rot="16200000" flipV="1">
            <a:off x="-396346" y="3770312"/>
            <a:ext cx="163513" cy="207963"/>
            <a:chOff x="306035" y="-280498"/>
            <a:chExt cx="163140" cy="208455"/>
          </a:xfrm>
        </p:grpSpPr>
        <p:cxnSp>
          <p:nvCxnSpPr>
            <p:cNvPr id="40" name="Straight Connector 24">
              <a:extLst>
                <a:ext uri="{FF2B5EF4-FFF2-40B4-BE49-F238E27FC236}">
                  <a16:creationId xmlns:a16="http://schemas.microsoft.com/office/drawing/2014/main" id="{1AA61F8B-FCF9-4DE9-AC8F-B5D1C6156E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25">
              <a:extLst>
                <a:ext uri="{FF2B5EF4-FFF2-40B4-BE49-F238E27FC236}">
                  <a16:creationId xmlns:a16="http://schemas.microsoft.com/office/drawing/2014/main" id="{7D424A35-9FDF-4B7B-A951-8E5107F94E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B4C71C0D-57DE-40E5-BF43-5315C2E0BA23}"/>
              </a:ext>
            </a:extLst>
          </p:cNvPr>
          <p:cNvGrpSpPr>
            <a:grpSpLocks/>
          </p:cNvGrpSpPr>
          <p:nvPr userDrawn="1">
            <p:custDataLst>
              <p:tags r:id="rId35"/>
            </p:custDataLst>
          </p:nvPr>
        </p:nvGrpSpPr>
        <p:grpSpPr bwMode="auto">
          <a:xfrm rot="16200000" flipV="1">
            <a:off x="-396346" y="3549650"/>
            <a:ext cx="163513" cy="207963"/>
            <a:chOff x="306035" y="-280498"/>
            <a:chExt cx="163140" cy="208455"/>
          </a:xfrm>
        </p:grpSpPr>
        <p:cxnSp>
          <p:nvCxnSpPr>
            <p:cNvPr id="43" name="Straight Connector 24">
              <a:extLst>
                <a:ext uri="{FF2B5EF4-FFF2-40B4-BE49-F238E27FC236}">
                  <a16:creationId xmlns:a16="http://schemas.microsoft.com/office/drawing/2014/main" id="{30696161-CAB8-4EEE-9B6A-271C070F3D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Arrow Connector 25">
              <a:extLst>
                <a:ext uri="{FF2B5EF4-FFF2-40B4-BE49-F238E27FC236}">
                  <a16:creationId xmlns:a16="http://schemas.microsoft.com/office/drawing/2014/main" id="{D6BB4E82-F876-4425-A560-7D19C15EC2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23">
            <a:extLst>
              <a:ext uri="{FF2B5EF4-FFF2-40B4-BE49-F238E27FC236}">
                <a16:creationId xmlns:a16="http://schemas.microsoft.com/office/drawing/2014/main" id="{7CB489C8-98D0-406B-B1DB-7C1AF93EC746}"/>
              </a:ext>
            </a:extLst>
          </p:cNvPr>
          <p:cNvGrpSpPr>
            <a:grpSpLocks/>
          </p:cNvGrpSpPr>
          <p:nvPr userDrawn="1">
            <p:custDataLst>
              <p:tags r:id="rId36"/>
            </p:custDataLst>
          </p:nvPr>
        </p:nvGrpSpPr>
        <p:grpSpPr bwMode="auto">
          <a:xfrm rot="16200000" flipV="1">
            <a:off x="-396346" y="3346450"/>
            <a:ext cx="163513" cy="207963"/>
            <a:chOff x="306035" y="-280498"/>
            <a:chExt cx="163140" cy="208455"/>
          </a:xfrm>
        </p:grpSpPr>
        <p:cxnSp>
          <p:nvCxnSpPr>
            <p:cNvPr id="46" name="Straight Connector 24">
              <a:extLst>
                <a:ext uri="{FF2B5EF4-FFF2-40B4-BE49-F238E27FC236}">
                  <a16:creationId xmlns:a16="http://schemas.microsoft.com/office/drawing/2014/main" id="{B6019697-7EBA-4653-8438-37F06B0868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6035" y="-280498"/>
              <a:ext cx="0" cy="208455"/>
            </a:xfrm>
            <a:prstGeom prst="line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25">
              <a:extLst>
                <a:ext uri="{FF2B5EF4-FFF2-40B4-BE49-F238E27FC236}">
                  <a16:creationId xmlns:a16="http://schemas.microsoft.com/office/drawing/2014/main" id="{2E23AD03-5ECE-405A-AB7E-EB24212533B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9108" y="-176271"/>
              <a:ext cx="160067" cy="0"/>
            </a:xfrm>
            <a:prstGeom prst="straightConnector1">
              <a:avLst/>
            </a:prstGeom>
            <a:noFill/>
            <a:ln w="9525" algn="ctr">
              <a:solidFill>
                <a:srgbClr val="FFFFFF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056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8" r:id="rId1"/>
    <p:sldLayoutId id="2147487529" r:id="rId2"/>
    <p:sldLayoutId id="2147487530" r:id="rId3"/>
    <p:sldLayoutId id="2147487531" r:id="rId4"/>
    <p:sldLayoutId id="2147487532" r:id="rId5"/>
    <p:sldLayoutId id="2147487533" r:id="rId6"/>
    <p:sldLayoutId id="2147487534" r:id="rId7"/>
    <p:sldLayoutId id="2147487535" r:id="rId8"/>
    <p:sldLayoutId id="2147487536" r:id="rId9"/>
    <p:sldLayoutId id="2147487537" r:id="rId10"/>
    <p:sldLayoutId id="2147487538" r:id="rId11"/>
    <p:sldLayoutId id="2147487540" r:id="rId12"/>
    <p:sldLayoutId id="2147487541" r:id="rId13"/>
    <p:sldLayoutId id="2147487542" r:id="rId14"/>
    <p:sldLayoutId id="2147487543" r:id="rId15"/>
    <p:sldLayoutId id="2147487550" r:id="rId16"/>
    <p:sldLayoutId id="2147487551" r:id="rId17"/>
    <p:sldLayoutId id="2147487559" r:id="rId18"/>
    <p:sldLayoutId id="2147487562" r:id="rId19"/>
    <p:sldLayoutId id="2147487565" r:id="rId20"/>
    <p:sldLayoutId id="2147487566" r:id="rId21"/>
    <p:sldLayoutId id="2147487568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135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050" kern="1200">
          <a:solidFill>
            <a:srgbClr val="3F1A01"/>
          </a:solidFill>
          <a:latin typeface="+mn-lt"/>
          <a:ea typeface="+mn-ea"/>
          <a:cs typeface="+mn-cs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900" kern="1200">
          <a:solidFill>
            <a:srgbClr val="3F1A01"/>
          </a:solidFill>
          <a:latin typeface="+mn-lt"/>
          <a:ea typeface="+mn-ea"/>
          <a:cs typeface="+mn-cs"/>
        </a:defRPr>
      </a:lvl3pPr>
      <a:lvl4pPr marL="540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750" kern="1200">
          <a:solidFill>
            <a:srgbClr val="3F1A01"/>
          </a:solidFill>
          <a:latin typeface="+mn-lt"/>
          <a:ea typeface="+mn-ea"/>
          <a:cs typeface="+mn-cs"/>
        </a:defRPr>
      </a:lvl4pPr>
      <a:lvl5pPr marL="675000" indent="-135000" algn="l" defTabSz="685800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600" kern="1200">
          <a:solidFill>
            <a:srgbClr val="3F1A0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dsholder til tekst 18"/>
          <p:cNvSpPr>
            <a:spLocks noGrp="1"/>
          </p:cNvSpPr>
          <p:nvPr>
            <p:ph type="body" sz="quarter" idx="17"/>
          </p:nvPr>
        </p:nvSpPr>
        <p:spPr>
          <a:xfrm>
            <a:off x="404812" y="183593"/>
            <a:ext cx="6910388" cy="200007"/>
          </a:xfrm>
        </p:spPr>
        <p:txBody>
          <a:bodyPr/>
          <a:lstStyle/>
          <a:p>
            <a:r>
              <a:rPr lang="en-US" dirty="0"/>
              <a:t>Schizophrenia</a:t>
            </a:r>
          </a:p>
          <a:p>
            <a:endParaRPr lang="da-DK" dirty="0">
              <a:latin typeface="+mn-lt"/>
            </a:endParaRPr>
          </a:p>
        </p:txBody>
      </p:sp>
      <p:sp>
        <p:nvSpPr>
          <p:cNvPr id="41994" name="Title 1"/>
          <p:cNvSpPr>
            <a:spLocks noGrp="1"/>
          </p:cNvSpPr>
          <p:nvPr>
            <p:ph type="title"/>
          </p:nvPr>
        </p:nvSpPr>
        <p:spPr>
          <a:xfrm>
            <a:off x="404812" y="620554"/>
            <a:ext cx="6910388" cy="249299"/>
          </a:xfrm>
        </p:spPr>
        <p:txBody>
          <a:bodyPr>
            <a:noAutofit/>
          </a:bodyPr>
          <a:lstStyle/>
          <a:p>
            <a:r>
              <a:rPr lang="en-US" sz="1600" dirty="0"/>
              <a:t>Patients With Schizophrenia Who Achieved Symptomatic Remission Had Significantly Better Personal and Social Functioning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48AD45-67F6-4C77-B9DA-4E5966047D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GAF = Global Assessment of Functioning scale; PSP = Personal and Social Performance scale.</a:t>
            </a:r>
          </a:p>
          <a:p>
            <a:r>
              <a:rPr lang="en-US" dirty="0" err="1"/>
              <a:t>Brissos</a:t>
            </a:r>
            <a:r>
              <a:rPr lang="en-US" dirty="0"/>
              <a:t> S et al. </a:t>
            </a:r>
            <a:r>
              <a:rPr lang="en-US" i="1" dirty="0" err="1"/>
              <a:t>Schizophr</a:t>
            </a:r>
            <a:r>
              <a:rPr lang="en-US" i="1" dirty="0"/>
              <a:t> Res</a:t>
            </a:r>
            <a:r>
              <a:rPr lang="en-US" dirty="0"/>
              <a:t>. 2011;129(2-3):133-136.</a:t>
            </a:r>
            <a:endParaRPr lang="da-DK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216211670"/>
              </p:ext>
            </p:extLst>
          </p:nvPr>
        </p:nvGraphicFramePr>
        <p:xfrm>
          <a:off x="704786" y="1339185"/>
          <a:ext cx="8118476" cy="3087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 bwMode="auto">
          <a:xfrm>
            <a:off x="2273876" y="1339185"/>
            <a:ext cx="66717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0000"/>
                </a:solidFill>
                <a:latin typeface="Calibri"/>
                <a:cs typeface="Calibri"/>
              </a:rPr>
              <a:t>P 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= 0.001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4926290" y="1339185"/>
            <a:ext cx="667170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0000"/>
                </a:solidFill>
                <a:latin typeface="Calibri"/>
                <a:cs typeface="Calibri"/>
              </a:rPr>
              <a:t>P 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&lt; 0.001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AB4AFD-1F66-48F6-B53A-2E617E82C9D7}"/>
              </a:ext>
            </a:extLst>
          </p:cNvPr>
          <p:cNvSpPr txBox="1"/>
          <p:nvPr/>
        </p:nvSpPr>
        <p:spPr bwMode="auto">
          <a:xfrm>
            <a:off x="6387172" y="1369860"/>
            <a:ext cx="191430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Patients in remission (</a:t>
            </a:r>
            <a:r>
              <a:rPr lang="en-US" sz="1000" i="1" dirty="0">
                <a:solidFill>
                  <a:srgbClr val="000000"/>
                </a:solidFill>
                <a:latin typeface="Calibri"/>
                <a:cs typeface="Calibri"/>
              </a:rPr>
              <a:t>N = 23)</a:t>
            </a:r>
          </a:p>
          <a:p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Patients not in remission (</a:t>
            </a:r>
            <a:r>
              <a:rPr lang="en-US" sz="1000" i="1" dirty="0">
                <a:solidFill>
                  <a:srgbClr val="000000"/>
                </a:solidFill>
                <a:latin typeface="Calibri"/>
                <a:cs typeface="Calibri"/>
              </a:rPr>
              <a:t>N 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= 53)</a:t>
            </a:r>
            <a:endParaRPr lang="en-US" sz="1000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592732-EE61-44AF-B782-AA9780D950CF}"/>
              </a:ext>
            </a:extLst>
          </p:cNvPr>
          <p:cNvSpPr/>
          <p:nvPr/>
        </p:nvSpPr>
        <p:spPr>
          <a:xfrm>
            <a:off x="6344481" y="1427015"/>
            <a:ext cx="94310" cy="1163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C15CF2-E1DA-439D-89A2-C0D6FF9AE3E8}"/>
              </a:ext>
            </a:extLst>
          </p:cNvPr>
          <p:cNvSpPr/>
          <p:nvPr/>
        </p:nvSpPr>
        <p:spPr>
          <a:xfrm>
            <a:off x="6352681" y="1598493"/>
            <a:ext cx="86110" cy="94548"/>
          </a:xfrm>
          <a:prstGeom prst="rect">
            <a:avLst/>
          </a:prstGeom>
          <a:solidFill>
            <a:schemeClr val="accent2"/>
          </a:solidFill>
          <a:ln>
            <a:solidFill>
              <a:srgbClr val="B59E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46859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3rfQtjaEuW1PeYWc4bNA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81324D551104ABC17E99622E05DEB" ma:contentTypeVersion="3" ma:contentTypeDescription="Create a new document." ma:contentTypeScope="" ma:versionID="18123155e4e6e4b1186d86e94117882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1AA2EC-63BE-47E1-9934-7FE5BBB529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420D85-8171-48BC-A4A0-33A64639BD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444CD6-C8FB-458B-8165-548E0DECFC9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26784E1-409C-4428-8DC2-E375AA8278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535</TotalTime>
  <Words>382</Words>
  <Application>Microsoft Office PowerPoint</Application>
  <PresentationFormat>On-screen Show (16:9)</PresentationFormat>
  <Paragraphs>24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  <vt:variant>
        <vt:lpstr>Custom Shows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Neurotorium - PowerPoint-Skabelon - 2022-01-28</vt:lpstr>
      <vt:lpstr>Patients With Schizophrenia Who Achieved Symptomatic Remission Had Significantly Better Personal and Social Functioning</vt:lpstr>
      <vt:lpstr>Tabel of Content</vt:lpstr>
    </vt:vector>
  </TitlesOfParts>
  <Company>H. Lundbeck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Tina Hjortlund</dc:creator>
  <cp:lastModifiedBy>Henrik Haase</cp:lastModifiedBy>
  <cp:revision>963</cp:revision>
  <cp:lastPrinted>2017-02-10T11:25:14Z</cp:lastPrinted>
  <dcterms:created xsi:type="dcterms:W3CDTF">2015-03-27T12:02:31Z</dcterms:created>
  <dcterms:modified xsi:type="dcterms:W3CDTF">2022-02-23T11:45:26Z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  <property fmtid="{D5CDD505-2E9C-101B-9397-08002B2CF9AE}" pid="4" name="ContentTypeId">
    <vt:lpwstr>0x010100BAD81324D551104ABC17E99622E05DEB</vt:lpwstr>
  </property>
  <property fmtid="{D5CDD505-2E9C-101B-9397-08002B2CF9AE}" pid="5" name="_dlc_DocId">
    <vt:lpwstr>V6NEY75CHXNC-284-661</vt:lpwstr>
  </property>
  <property fmtid="{D5CDD505-2E9C-101B-9397-08002B2CF9AE}" pid="6" name="_dlc_DocIdUrl">
    <vt:lpwstr>http://brainweb/Portals/Organization/Corporate/research_and_development/ma_cdc/corporate_medical_affairs/aripiprazole/_layouts/15/DocIdRedir.aspx?ID=V6NEY75CHXNC-284-661, V6NEY75CHXNC-284-661</vt:lpwstr>
  </property>
  <property fmtid="{D5CDD505-2E9C-101B-9397-08002B2CF9AE}" pid="7" name="_dlc_DocIdItemGuid">
    <vt:lpwstr>30700e5b-f350-4d3e-89a8-fb010d960c17</vt:lpwstr>
  </property>
</Properties>
</file>